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8" r:id="rId4"/>
    <p:sldId id="269" r:id="rId5"/>
    <p:sldId id="260" r:id="rId6"/>
    <p:sldId id="261" r:id="rId7"/>
    <p:sldId id="285" r:id="rId8"/>
    <p:sldId id="263" r:id="rId9"/>
    <p:sldId id="264" r:id="rId10"/>
    <p:sldId id="267" r:id="rId11"/>
    <p:sldId id="266" r:id="rId12"/>
    <p:sldId id="265" r:id="rId13"/>
    <p:sldId id="270" r:id="rId14"/>
    <p:sldId id="284" r:id="rId15"/>
    <p:sldId id="272" r:id="rId16"/>
    <p:sldId id="271" r:id="rId17"/>
    <p:sldId id="275" r:id="rId18"/>
    <p:sldId id="278" r:id="rId19"/>
    <p:sldId id="280" r:id="rId20"/>
    <p:sldId id="281" r:id="rId21"/>
    <p:sldId id="279" r:id="rId22"/>
    <p:sldId id="259" r:id="rId23"/>
    <p:sldId id="277" r:id="rId24"/>
    <p:sldId id="283" r:id="rId25"/>
    <p:sldId id="276" r:id="rId26"/>
    <p:sldId id="273" r:id="rId27"/>
    <p:sldId id="274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F258-003F-464E-B367-239795B61595}" type="datetimeFigureOut">
              <a:rPr lang="pl-PL" smtClean="0"/>
              <a:pPr/>
              <a:t>2012-03-22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77C-139F-4EC7-8CC8-1EBF40BBCFE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F258-003F-464E-B367-239795B61595}" type="datetimeFigureOut">
              <a:rPr lang="pl-PL" smtClean="0"/>
              <a:pPr/>
              <a:t>2012-03-22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77C-139F-4EC7-8CC8-1EBF40BBCF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F258-003F-464E-B367-239795B61595}" type="datetimeFigureOut">
              <a:rPr lang="pl-PL" smtClean="0"/>
              <a:pPr/>
              <a:t>2012-03-22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77C-139F-4EC7-8CC8-1EBF40BBCF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F258-003F-464E-B367-239795B61595}" type="datetimeFigureOut">
              <a:rPr lang="pl-PL" smtClean="0"/>
              <a:pPr/>
              <a:t>2012-03-22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77C-139F-4EC7-8CC8-1EBF40BBCF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F258-003F-464E-B367-239795B61595}" type="datetimeFigureOut">
              <a:rPr lang="pl-PL" smtClean="0"/>
              <a:pPr/>
              <a:t>2012-03-22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1C377C-139F-4EC7-8CC8-1EBF40BBCF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F258-003F-464E-B367-239795B61595}" type="datetimeFigureOut">
              <a:rPr lang="pl-PL" smtClean="0"/>
              <a:pPr/>
              <a:t>2012-03-22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77C-139F-4EC7-8CC8-1EBF40BBCF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F258-003F-464E-B367-239795B61595}" type="datetimeFigureOut">
              <a:rPr lang="pl-PL" smtClean="0"/>
              <a:pPr/>
              <a:t>2012-03-22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77C-139F-4EC7-8CC8-1EBF40BBCF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F258-003F-464E-B367-239795B61595}" type="datetimeFigureOut">
              <a:rPr lang="pl-PL" smtClean="0"/>
              <a:pPr/>
              <a:t>2012-03-22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77C-139F-4EC7-8CC8-1EBF40BBCF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F258-003F-464E-B367-239795B61595}" type="datetimeFigureOut">
              <a:rPr lang="pl-PL" smtClean="0"/>
              <a:pPr/>
              <a:t>2012-03-22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77C-139F-4EC7-8CC8-1EBF40BBCF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F258-003F-464E-B367-239795B61595}" type="datetimeFigureOut">
              <a:rPr lang="pl-PL" smtClean="0"/>
              <a:pPr/>
              <a:t>2012-03-22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77C-139F-4EC7-8CC8-1EBF40BBCF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F258-003F-464E-B367-239795B61595}" type="datetimeFigureOut">
              <a:rPr lang="pl-PL" smtClean="0"/>
              <a:pPr/>
              <a:t>2012-03-22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377C-139F-4EC7-8CC8-1EBF40BBCFE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ADF258-003F-464E-B367-239795B61595}" type="datetimeFigureOut">
              <a:rPr lang="pl-PL" smtClean="0"/>
              <a:pPr/>
              <a:t>2012-03-22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1C377C-139F-4EC7-8CC8-1EBF40BBCFE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acek\Desktop\piosenki%20korczakowskie\Dobry%20cz&#322;owiek%20nie%20umiera%20do%20ko&#324;ca.wma" TargetMode="Externa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1180728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Janusz Korczak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13" name="Obraz 12" descr="uid_7257d8f2ba3996bf505dab6c5683e06f1325499203250_width_700_play_0_pos_3_gs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4341862" cy="326260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5039544" y="314096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przyjaciel dzieci</a:t>
            </a:r>
            <a:endParaRPr lang="pl-PL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5877272"/>
            <a:ext cx="3347740" cy="55943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476672"/>
            <a:ext cx="776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Korczakowskie metody wychowawcze: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83568" y="1484784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tablica</a:t>
            </a:r>
            <a:r>
              <a:rPr lang="pl-PL" sz="3200" dirty="0" smtClean="0">
                <a:solidFill>
                  <a:srgbClr val="00B050"/>
                </a:solidFill>
              </a:rPr>
              <a:t> do porozumiewania się z dziećmi, na której umieszczano wszelkie zawiadomienia, ogłoszenia, zarządzenia. Zmuszała wychowawcę do obmyślenia każdego przedsięwzięcia, chroniła przed pochopnymi ustnymi decyzjami, a dzieci uczyła cierpliwości w oczekiwaniu na decyzje,</a:t>
            </a:r>
            <a:endParaRPr lang="pl-PL" sz="3200" dirty="0">
              <a:solidFill>
                <a:srgbClr val="00B050"/>
              </a:solidFill>
            </a:endParaRPr>
          </a:p>
        </p:txBody>
      </p:sp>
      <p:pic>
        <p:nvPicPr>
          <p:cNvPr id="4" name="Obraz 3" descr="log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476672"/>
            <a:ext cx="776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Korczakowskie metody wychowawcze: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43608" y="1628800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gazetka</a:t>
            </a:r>
            <a:r>
              <a:rPr lang="pl-PL" sz="3200" dirty="0" smtClean="0">
                <a:solidFill>
                  <a:srgbClr val="00B050"/>
                </a:solidFill>
              </a:rPr>
              <a:t> dziecięca „Mały Przegląd” uczyła planowej pracy, śmiałości w wypowiadaniu swych przekonań,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27584" y="3573016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„szafa” </a:t>
            </a:r>
            <a:r>
              <a:rPr lang="pl-PL" sz="3200" dirty="0" smtClean="0">
                <a:solidFill>
                  <a:srgbClr val="00B050"/>
                </a:solidFill>
              </a:rPr>
              <a:t>znalezionych rzeczy, do której trafiały takie rzeczy jak, np. „książka znaleziona na stole”,</a:t>
            </a:r>
            <a:endParaRPr lang="pl-PL" sz="3200" dirty="0">
              <a:solidFill>
                <a:srgbClr val="00B050"/>
              </a:solidFill>
            </a:endParaRPr>
          </a:p>
        </p:txBody>
      </p:sp>
      <p:pic>
        <p:nvPicPr>
          <p:cNvPr id="5" name="Obraz 4" descr="log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476672"/>
            <a:ext cx="776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Korczakowskie metody wychowawcze: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55576" y="126876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system</a:t>
            </a:r>
            <a:r>
              <a:rPr lang="pl-PL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dyżurów</a:t>
            </a:r>
            <a:r>
              <a:rPr lang="pl-PL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smtClean="0">
                <a:solidFill>
                  <a:srgbClr val="00B050"/>
                </a:solidFill>
              </a:rPr>
              <a:t>dzieci obejmował: pracę nad utrzymaniem czystości, pracę w kuchni, pomoc słabszym itp.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7584" y="378904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skrzynka na listy</a:t>
            </a:r>
            <a:r>
              <a:rPr lang="pl-PL" sz="3200" dirty="0" smtClean="0">
                <a:solidFill>
                  <a:srgbClr val="00B050"/>
                </a:solidFill>
              </a:rPr>
              <a:t>, do której dzieci wrzucały listy z pytaniami, prośbami, skargami</a:t>
            </a:r>
            <a:endParaRPr lang="pl-PL" sz="3200" dirty="0">
              <a:solidFill>
                <a:srgbClr val="00B050"/>
              </a:solidFill>
            </a:endParaRPr>
          </a:p>
        </p:txBody>
      </p:sp>
      <p:pic>
        <p:nvPicPr>
          <p:cNvPr id="6" name="Obraz 5" descr="log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548680"/>
            <a:ext cx="54543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rgbClr val="00B050"/>
                </a:solidFill>
              </a:rPr>
              <a:t>Był znakomitym </a:t>
            </a:r>
            <a:r>
              <a:rPr lang="pl-PL" sz="2800" b="1" dirty="0" smtClean="0">
                <a:solidFill>
                  <a:srgbClr val="00B050"/>
                </a:solidFill>
              </a:rPr>
              <a:t>pedagogiem</a:t>
            </a:r>
            <a:r>
              <a:rPr lang="pl-PL" sz="2800" dirty="0" smtClean="0">
                <a:solidFill>
                  <a:srgbClr val="00B050"/>
                </a:solidFill>
              </a:rPr>
              <a:t>. Swoje spostrzeżenia związane z pracą wychowawczą, teorie i przemyślenia zawarł w pismach pedagogicznych i książkach mających uczulić społeczeństwo na problemy dzieci. Najbardziej znane to: "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Jak kochać dziecko</a:t>
            </a:r>
            <a:r>
              <a:rPr lang="pl-PL" sz="2800" dirty="0" smtClean="0">
                <a:solidFill>
                  <a:srgbClr val="00B050"/>
                </a:solidFill>
              </a:rPr>
              <a:t>", "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Prawidła życia</a:t>
            </a:r>
            <a:r>
              <a:rPr lang="pl-PL" sz="2800" dirty="0" smtClean="0">
                <a:solidFill>
                  <a:srgbClr val="00B050"/>
                </a:solidFill>
              </a:rPr>
              <a:t>", "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Pedagogika żartobliwa</a:t>
            </a:r>
            <a:r>
              <a:rPr lang="pl-PL" sz="2800" dirty="0" smtClean="0">
                <a:solidFill>
                  <a:srgbClr val="00B050"/>
                </a:solidFill>
              </a:rPr>
              <a:t>", "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Prawo dziecka do szacunku</a:t>
            </a:r>
            <a:r>
              <a:rPr lang="pl-PL" sz="2800" dirty="0" smtClean="0">
                <a:solidFill>
                  <a:srgbClr val="00B050"/>
                </a:solidFill>
              </a:rPr>
              <a:t>". Był wykładowcą Instytutu Pedagogiki Specjalnej i Wolnej </a:t>
            </a:r>
            <a:r>
              <a:rPr lang="pl-PL" dirty="0" smtClean="0"/>
              <a:t>Wszechnicy.</a:t>
            </a:r>
            <a:endParaRPr lang="pl-PL" dirty="0"/>
          </a:p>
        </p:txBody>
      </p:sp>
      <p:pic>
        <p:nvPicPr>
          <p:cNvPr id="5" name="Obraz 4" descr="imagesCA7XN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764704"/>
            <a:ext cx="2736304" cy="4645353"/>
          </a:xfrm>
          <a:prstGeom prst="rect">
            <a:avLst/>
          </a:prstGeom>
        </p:spPr>
      </p:pic>
      <p:pic>
        <p:nvPicPr>
          <p:cNvPr id="6" name="Obraz 5" descr="logo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39552" y="620688"/>
            <a:ext cx="78488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00B050"/>
                </a:solidFill>
              </a:rPr>
              <a:t>"My jesteśmy rzeczoznawcy naszego życia i naszych spraw. My tylko milczymy dlatego, że nie wiemy, co wolno mówić, co nie." </a:t>
            </a:r>
            <a:br>
              <a:rPr lang="pl-PL" sz="2400" dirty="0" smtClean="0">
                <a:solidFill>
                  <a:srgbClr val="00B050"/>
                </a:solidFill>
              </a:rPr>
            </a:br>
            <a:r>
              <a:rPr lang="pl-PL" dirty="0" smtClean="0">
                <a:solidFill>
                  <a:srgbClr val="00B050"/>
                </a:solidFill>
              </a:rPr>
              <a:t>Janusz Korczak, Miłość, Pisma wybrane t. III Warszawa 1978 s.386</a:t>
            </a:r>
            <a:r>
              <a:rPr lang="pl-PL" sz="2400" dirty="0" smtClean="0">
                <a:solidFill>
                  <a:srgbClr val="00B050"/>
                </a:solidFill>
              </a:rPr>
              <a:t/>
            </a:r>
            <a:br>
              <a:rPr lang="pl-PL" sz="2400" dirty="0" smtClean="0">
                <a:solidFill>
                  <a:srgbClr val="00B050"/>
                </a:solidFill>
              </a:rPr>
            </a:br>
            <a:endParaRPr lang="pl-PL" sz="2400" dirty="0">
              <a:solidFill>
                <a:srgbClr val="00B05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11560" y="2276872"/>
            <a:ext cx="77048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00B050"/>
                </a:solidFill>
              </a:rPr>
              <a:t>"(...) na szkołę skarżą się ci, którym w domu jest dobrze, którym dom dużo daje różnych rozrywek; albo tacy, od których rodzice żądają, żeby się dobrze uczyli, chociaż nie są zdolni i nauka im z trudem przychodzi."</a:t>
            </a:r>
            <a:br>
              <a:rPr lang="pl-PL" sz="2400" dirty="0" smtClean="0">
                <a:solidFill>
                  <a:srgbClr val="00B050"/>
                </a:solidFill>
              </a:rPr>
            </a:br>
            <a:r>
              <a:rPr lang="pl-PL" sz="2000" dirty="0" smtClean="0">
                <a:solidFill>
                  <a:srgbClr val="00B050"/>
                </a:solidFill>
              </a:rPr>
              <a:t>Janusz Korczak - Szkoła, Wybór pism T. IV s. 43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9" name="Prostokąt 8"/>
          <p:cNvSpPr/>
          <p:nvPr/>
        </p:nvSpPr>
        <p:spPr>
          <a:xfrm>
            <a:off x="323528" y="4365104"/>
            <a:ext cx="83529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00B050"/>
                </a:solidFill>
              </a:rPr>
              <a:t>"Młodzi mają różne własne sprawy, własne zmartwienia, własne łzy i uśmiechy, własne młode poglądy i młodą poezję. Często ukrywają przed dorosłymi, bo się wstydzą, nie ufają, bo boją się, żeby się z nich nie śmieli." </a:t>
            </a:r>
            <a:br>
              <a:rPr lang="pl-PL" sz="2400" dirty="0" smtClean="0">
                <a:solidFill>
                  <a:srgbClr val="00B050"/>
                </a:solidFill>
              </a:rPr>
            </a:br>
            <a:r>
              <a:rPr lang="pl-PL" sz="2000" dirty="0" smtClean="0">
                <a:solidFill>
                  <a:srgbClr val="00B050"/>
                </a:solidFill>
              </a:rPr>
              <a:t>Janusz Korczak - Prawidła życia, Wybór pism T. IV s. 8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agesCAE52MN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76672"/>
            <a:ext cx="1800225" cy="253365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67544" y="98072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Janusz Korczak to również pisarz piszący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dla dzieci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dzieciach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. "Król Maciuś Pierwszy", "Król Maciuś na wyspie bezludnej" "Bankructwo małego </a:t>
            </a:r>
            <a:r>
              <a:rPr lang="pl-PL" sz="2800" dirty="0" err="1" smtClean="0">
                <a:solidFill>
                  <a:schemeClr val="accent1">
                    <a:lumMod val="50000"/>
                  </a:schemeClr>
                </a:solidFill>
              </a:rPr>
              <a:t>Dżeka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", "</a:t>
            </a:r>
            <a:r>
              <a:rPr lang="pl-PL" sz="2800" dirty="0" err="1" smtClean="0">
                <a:solidFill>
                  <a:schemeClr val="accent1">
                    <a:lumMod val="50000"/>
                  </a:schemeClr>
                </a:solidFill>
              </a:rPr>
              <a:t>Kajtuś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 czarodziej" to swoiste arcydzieła gatunku, które łączą walory artystyczne i wychowawcze.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az 2" descr="imagesCA3OLQ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55844">
            <a:off x="5946642" y="1932955"/>
            <a:ext cx="1733550" cy="2628900"/>
          </a:xfrm>
          <a:prstGeom prst="rect">
            <a:avLst/>
          </a:prstGeom>
        </p:spPr>
      </p:pic>
      <p:pic>
        <p:nvPicPr>
          <p:cNvPr id="5" name="Obraz 4" descr="imagesCA5AMDU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50047">
            <a:off x="5386670" y="3718296"/>
            <a:ext cx="1767616" cy="2629329"/>
          </a:xfrm>
          <a:prstGeom prst="rect">
            <a:avLst/>
          </a:prstGeom>
        </p:spPr>
      </p:pic>
      <p:pic>
        <p:nvPicPr>
          <p:cNvPr id="6" name="Obraz 5" descr="logo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Korczak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32656"/>
            <a:ext cx="3525054" cy="460851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79512" y="908720"/>
            <a:ext cx="6696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Swoje życie w</a:t>
            </a:r>
          </a:p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całości poświęcił dzieciom i</a:t>
            </a:r>
          </a:p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problemom. W 1942</a:t>
            </a:r>
          </a:p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odrzucił propozycję ocalenia i</a:t>
            </a:r>
          </a:p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został wywieziony wraz z</a:t>
            </a:r>
          </a:p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dziećmi do obozu zagłady</a:t>
            </a:r>
          </a:p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Treblince,</a:t>
            </a:r>
            <a:endParaRPr lang="pl-PL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logo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  <p:pic>
        <p:nvPicPr>
          <p:cNvPr id="5" name="Obraz 4" descr="p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08302"/>
            <a:ext cx="3888432" cy="261080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83568" y="33265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Pamięć o Korczaku</a:t>
            </a:r>
            <a:endParaRPr lang="pl-PL" sz="3200" b="1" dirty="0">
              <a:solidFill>
                <a:srgbClr val="00B050"/>
              </a:solidFill>
            </a:endParaRPr>
          </a:p>
        </p:txBody>
      </p:sp>
      <p:pic>
        <p:nvPicPr>
          <p:cNvPr id="4" name="Obraz 3" descr="dziela_1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980728"/>
            <a:ext cx="1486244" cy="2339533"/>
          </a:xfrm>
          <a:prstGeom prst="rect">
            <a:avLst/>
          </a:prstGeom>
        </p:spPr>
      </p:pic>
      <p:pic>
        <p:nvPicPr>
          <p:cNvPr id="6" name="Obraz 5" descr="jk_dziela_t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56152">
            <a:off x="5808434" y="762722"/>
            <a:ext cx="1551977" cy="2264283"/>
          </a:xfrm>
          <a:prstGeom prst="rect">
            <a:avLst/>
          </a:prstGeom>
        </p:spPr>
      </p:pic>
      <p:pic>
        <p:nvPicPr>
          <p:cNvPr id="7" name="Obraz 6" descr="k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48108">
            <a:off x="1892132" y="1045311"/>
            <a:ext cx="1393293" cy="2359015"/>
          </a:xfrm>
          <a:prstGeom prst="rect">
            <a:avLst/>
          </a:prstGeom>
        </p:spPr>
      </p:pic>
      <p:pic>
        <p:nvPicPr>
          <p:cNvPr id="8" name="Obraz 7" descr="k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231879">
            <a:off x="709223" y="1919826"/>
            <a:ext cx="1674689" cy="2699751"/>
          </a:xfrm>
          <a:prstGeom prst="rect">
            <a:avLst/>
          </a:prstGeom>
        </p:spPr>
      </p:pic>
      <p:pic>
        <p:nvPicPr>
          <p:cNvPr id="9" name="Obraz 8" descr="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2440" y="3023616"/>
            <a:ext cx="579120" cy="810768"/>
          </a:xfrm>
          <a:prstGeom prst="rect">
            <a:avLst/>
          </a:prstGeom>
        </p:spPr>
      </p:pic>
      <p:pic>
        <p:nvPicPr>
          <p:cNvPr id="10" name="Obraz 9" descr="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86333">
            <a:off x="3373262" y="2361944"/>
            <a:ext cx="1607350" cy="2250291"/>
          </a:xfrm>
          <a:prstGeom prst="rect">
            <a:avLst/>
          </a:prstGeom>
        </p:spPr>
      </p:pic>
      <p:pic>
        <p:nvPicPr>
          <p:cNvPr id="11" name="Obraz 10" descr="1107025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8502">
            <a:off x="6434469" y="1885226"/>
            <a:ext cx="1584176" cy="2502998"/>
          </a:xfrm>
          <a:prstGeom prst="rect">
            <a:avLst/>
          </a:prstGeom>
        </p:spPr>
      </p:pic>
      <p:pic>
        <p:nvPicPr>
          <p:cNvPr id="12" name="Obraz 11" descr="korczn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886716">
            <a:off x="7037581" y="3507324"/>
            <a:ext cx="1440160" cy="2016224"/>
          </a:xfrm>
          <a:prstGeom prst="rect">
            <a:avLst/>
          </a:prstGeom>
        </p:spPr>
      </p:pic>
      <p:pic>
        <p:nvPicPr>
          <p:cNvPr id="13" name="Obraz 12" descr="16139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354966">
            <a:off x="765277" y="3620206"/>
            <a:ext cx="1512168" cy="2364023"/>
          </a:xfrm>
          <a:prstGeom prst="rect">
            <a:avLst/>
          </a:prstGeom>
        </p:spPr>
      </p:pic>
      <p:pic>
        <p:nvPicPr>
          <p:cNvPr id="14" name="Obraz 13" descr="Korczak_5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438781">
            <a:off x="3635896" y="3851035"/>
            <a:ext cx="1656184" cy="232610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83568" y="33265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Pamięć o Korczaku</a:t>
            </a:r>
            <a:endParaRPr lang="pl-PL" sz="3200" b="1" dirty="0">
              <a:solidFill>
                <a:srgbClr val="00B050"/>
              </a:solidFill>
            </a:endParaRPr>
          </a:p>
        </p:txBody>
      </p:sp>
      <p:pic>
        <p:nvPicPr>
          <p:cNvPr id="4" name="Obraz 3" descr="p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412776"/>
            <a:ext cx="2952328" cy="3936437"/>
          </a:xfrm>
          <a:prstGeom prst="rect">
            <a:avLst/>
          </a:prstGeom>
        </p:spPr>
      </p:pic>
      <p:pic>
        <p:nvPicPr>
          <p:cNvPr id="5" name="Obraz 4" descr="p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76672"/>
            <a:ext cx="2865512" cy="2149134"/>
          </a:xfrm>
          <a:prstGeom prst="rect">
            <a:avLst/>
          </a:prstGeom>
        </p:spPr>
      </p:pic>
      <p:pic>
        <p:nvPicPr>
          <p:cNvPr id="6" name="Obraz 5" descr="p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212976"/>
            <a:ext cx="2688299" cy="2016224"/>
          </a:xfrm>
          <a:prstGeom prst="rect">
            <a:avLst/>
          </a:prstGeom>
        </p:spPr>
      </p:pic>
      <p:pic>
        <p:nvPicPr>
          <p:cNvPr id="7" name="Obraz 6" descr="p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052736"/>
            <a:ext cx="1823056" cy="2924944"/>
          </a:xfrm>
          <a:prstGeom prst="rect">
            <a:avLst/>
          </a:prstGeom>
        </p:spPr>
      </p:pic>
      <p:pic>
        <p:nvPicPr>
          <p:cNvPr id="8" name="Obraz 7" descr="p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1" y="4247710"/>
            <a:ext cx="3096344" cy="232225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83568" y="33265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Pamięć o Korczaku</a:t>
            </a:r>
            <a:endParaRPr lang="pl-PL" sz="3200" b="1" dirty="0">
              <a:solidFill>
                <a:srgbClr val="00B05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475656" y="1700808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Setki szkół, Domów Dziecka, Szpitali noszących imię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59632" y="306896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w Europie, Japonii, Kanadzie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691680" y="443711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A nawet w Afryce</a:t>
            </a:r>
            <a:endParaRPr lang="pl-PL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860032" y="54868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00B050"/>
                </a:solidFill>
              </a:rPr>
              <a:t>Lekarz</a:t>
            </a:r>
            <a:endParaRPr lang="pl-PL" sz="4000" dirty="0">
              <a:solidFill>
                <a:srgbClr val="00B05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860032" y="227687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00B050"/>
                </a:solidFill>
              </a:rPr>
              <a:t>Publicysta</a:t>
            </a:r>
            <a:endParaRPr lang="pl-PL" sz="4000" dirty="0">
              <a:solidFill>
                <a:srgbClr val="00B05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860032" y="134076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00B050"/>
                </a:solidFill>
              </a:rPr>
              <a:t>Pisarz</a:t>
            </a:r>
            <a:endParaRPr lang="pl-PL" sz="4000" dirty="0">
              <a:solidFill>
                <a:srgbClr val="00B05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932040" y="328498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00B050"/>
                </a:solidFill>
              </a:rPr>
              <a:t>Wychowawca</a:t>
            </a:r>
            <a:endParaRPr lang="pl-PL" sz="4000" dirty="0">
              <a:solidFill>
                <a:srgbClr val="00B05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403648" y="566124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00B050"/>
                </a:solidFill>
              </a:rPr>
              <a:t>Rzecznik praw dziecka</a:t>
            </a:r>
            <a:endParaRPr lang="pl-PL" sz="4000" dirty="0">
              <a:solidFill>
                <a:srgbClr val="00B050"/>
              </a:solidFill>
            </a:endParaRPr>
          </a:p>
        </p:txBody>
      </p:sp>
      <p:pic>
        <p:nvPicPr>
          <p:cNvPr id="11" name="Obraz 10" descr="korcza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805864" cy="525658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932040" y="436510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00B050"/>
                </a:solidFill>
              </a:rPr>
              <a:t>Pedagog</a:t>
            </a:r>
            <a:endParaRPr lang="pl-PL" sz="4000" dirty="0">
              <a:solidFill>
                <a:srgbClr val="00B050"/>
              </a:solidFill>
            </a:endParaRPr>
          </a:p>
        </p:txBody>
      </p:sp>
      <p:pic>
        <p:nvPicPr>
          <p:cNvPr id="12" name="Obraz 11" descr="logo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  <p:pic>
        <p:nvPicPr>
          <p:cNvPr id="4" name="Obraz 3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92696"/>
            <a:ext cx="3545813" cy="2659360"/>
          </a:xfrm>
          <a:prstGeom prst="rect">
            <a:avLst/>
          </a:prstGeom>
        </p:spPr>
      </p:pic>
      <p:pic>
        <p:nvPicPr>
          <p:cNvPr id="5" name="Obraz 4" descr="Kopia lata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60648"/>
            <a:ext cx="3912096" cy="2934072"/>
          </a:xfrm>
          <a:prstGeom prst="rect">
            <a:avLst/>
          </a:prstGeom>
        </p:spPr>
      </p:pic>
      <p:pic>
        <p:nvPicPr>
          <p:cNvPr id="8" name="Obraz 7" descr="konf_tokyo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501008"/>
            <a:ext cx="4824536" cy="271380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123728" y="404664"/>
            <a:ext cx="4878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rgbClr val="00B050"/>
                </a:solidFill>
              </a:rPr>
              <a:t>Rzecznik praw dziecka</a:t>
            </a:r>
            <a:endParaRPr lang="pl-PL" sz="3600" dirty="0">
              <a:solidFill>
                <a:srgbClr val="00B050"/>
              </a:solidFill>
            </a:endParaRPr>
          </a:p>
        </p:txBody>
      </p:sp>
      <p:pic>
        <p:nvPicPr>
          <p:cNvPr id="5" name="Obraz 4" descr="kf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96752"/>
            <a:ext cx="3505055" cy="266429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15616" y="501317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Konwencja Praw Dziecka</a:t>
            </a:r>
            <a:endParaRPr lang="pl-PL" sz="3200" dirty="0">
              <a:solidFill>
                <a:srgbClr val="00B050"/>
              </a:solidFill>
            </a:endParaRPr>
          </a:p>
        </p:txBody>
      </p:sp>
      <p:pic>
        <p:nvPicPr>
          <p:cNvPr id="7" name="Obraz 6" descr="kf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84784"/>
            <a:ext cx="4186610" cy="338084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5085184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600" dirty="0">
              <a:solidFill>
                <a:srgbClr val="00B050"/>
              </a:solidFill>
            </a:endParaRPr>
          </a:p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Prawo </a:t>
            </a:r>
            <a:r>
              <a:rPr lang="pl-PL" sz="3600" dirty="0">
                <a:solidFill>
                  <a:schemeClr val="accent1">
                    <a:lumMod val="50000"/>
                  </a:schemeClr>
                </a:solidFill>
              </a:rPr>
              <a:t>do </a:t>
            </a: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własności</a:t>
            </a:r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az 2" descr="421347_340138362689014_301685483200969_889673_153971359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76672"/>
            <a:ext cx="3048000" cy="22860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11560" y="692696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Prawo do szacunku</a:t>
            </a:r>
          </a:p>
        </p:txBody>
      </p:sp>
      <p:sp>
        <p:nvSpPr>
          <p:cNvPr id="5" name="Prostokąt 4"/>
          <p:cNvSpPr/>
          <p:nvPr/>
        </p:nvSpPr>
        <p:spPr>
          <a:xfrm>
            <a:off x="683568" y="4437112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Prawo do niewiedzy</a:t>
            </a:r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83568" y="3284984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Prawo do niepowodzeń i łez</a:t>
            </a:r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83568" y="2060848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Prawo do upadków</a:t>
            </a:r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Obraz 7" descr="logo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3068960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>
              <a:solidFill>
                <a:srgbClr val="00B050"/>
              </a:solidFill>
            </a:endParaRPr>
          </a:p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Prawo do dnia dzisiejszego</a:t>
            </a:r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9552" y="1052736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Prawo do tajemnicy</a:t>
            </a:r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2276872"/>
            <a:ext cx="374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Prawo do radości</a:t>
            </a:r>
          </a:p>
        </p:txBody>
      </p:sp>
      <p:sp>
        <p:nvSpPr>
          <p:cNvPr id="5" name="Prostokąt 4"/>
          <p:cNvSpPr/>
          <p:nvPr/>
        </p:nvSpPr>
        <p:spPr>
          <a:xfrm>
            <a:off x="611560" y="450912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Prawo do wypowiadania swoich myśli i uczuć</a:t>
            </a:r>
          </a:p>
        </p:txBody>
      </p:sp>
      <p:pic>
        <p:nvPicPr>
          <p:cNvPr id="6" name="Obraz 5" descr="waga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04663"/>
            <a:ext cx="3201144" cy="2208789"/>
          </a:xfrm>
          <a:prstGeom prst="rect">
            <a:avLst/>
          </a:prstGeom>
        </p:spPr>
      </p:pic>
      <p:pic>
        <p:nvPicPr>
          <p:cNvPr id="7" name="Obraz 6" descr="logo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g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7544" y="1340768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rgbClr val="00B050"/>
                </a:solidFill>
              </a:rPr>
              <a:t>Jan </a:t>
            </a:r>
            <a:r>
              <a:rPr lang="pl-PL" sz="2800" dirty="0" smtClean="0">
                <a:solidFill>
                  <a:srgbClr val="00B050"/>
                </a:solidFill>
              </a:rPr>
              <a:t>Paweł II zwrócił kiedyś uwagę, że Korczak jest dla dzisiejszego świata symbolem religii i moralności, a ks. Jan Twardowski podczas mszy świętej za Starego Doktora mówił tak: „Nie był on formalnie związany przez chrzest z Jezusem, ale ile z jego życia i śmierci możemy się uczyć my, chrześcijanie”. To daje do myślenia.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o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7239000" cy="288032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11560" y="3284984"/>
            <a:ext cx="853244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„Korczak wyzwalał prawdę już wprost obecnością swoją.</a:t>
            </a: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Każdy w obcowaniu z nim stawał się sobą – był sobą.</a:t>
            </a: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Czuło się całą małość </a:t>
            </a: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frazesow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zakłamania i form nieistotnych.</a:t>
            </a: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Tęskniło się wprost do tej prostoty i czystości myśli,</a:t>
            </a: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Którą niosły ludziom prócz smutku i zadumy,</a:t>
            </a: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jego dziwne, dobre oczy.”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M. Grzegorzewska</a:t>
            </a:r>
            <a:endParaRPr lang="pl-PL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 descr="logo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692696"/>
            <a:ext cx="71287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Gdyby wziąć wszystkie uśmiechy dziecięce,</a:t>
            </a:r>
            <a:br>
              <a:rPr lang="pl-PL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pl-PL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uśmiechy kwiatów i uśmiechy ptaków,</a:t>
            </a:r>
            <a:br>
              <a:rPr lang="pl-PL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pl-PL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uśmiech poety i uśmiech lekarza - </a:t>
            </a:r>
            <a:br>
              <a:rPr lang="pl-PL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pl-PL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powstałby wiersz o Januszu Korczaku.</a:t>
            </a:r>
            <a:br>
              <a:rPr lang="pl-PL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pl-PL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Wiersz o człowieku, co w czasach ciemności,</a:t>
            </a:r>
            <a:br>
              <a:rPr lang="pl-PL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pl-PL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 obłąkanym z nienawiści świecie,</a:t>
            </a:r>
            <a:br>
              <a:rPr lang="pl-PL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pl-PL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miał jasne serce i miał jasne myśli,</a:t>
            </a:r>
            <a:br>
              <a:rPr lang="pl-PL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pl-PL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wiersz o człowieku, co kochał dzieci.</a:t>
            </a:r>
          </a:p>
          <a:p>
            <a:endParaRPr lang="pl-PL" sz="2400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pl-PL" sz="2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Stefania Ney (Grodzieńska):</a:t>
            </a:r>
            <a:br>
              <a:rPr lang="pl-PL" sz="2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pl-PL" sz="2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"O Januszu Korczaku"</a:t>
            </a:r>
          </a:p>
          <a:p>
            <a:r>
              <a:rPr lang="pl-PL" sz="2800" dirty="0" smtClean="0">
                <a:solidFill>
                  <a:srgbClr val="00B050"/>
                </a:solidFill>
              </a:rPr>
              <a:t/>
            </a:r>
            <a:br>
              <a:rPr lang="pl-PL" sz="2800" dirty="0" smtClean="0">
                <a:solidFill>
                  <a:srgbClr val="00B050"/>
                </a:solidFill>
              </a:rPr>
            </a:br>
            <a:endParaRPr lang="pl-PL" sz="2800" dirty="0">
              <a:solidFill>
                <a:srgbClr val="00B050"/>
              </a:solidFill>
            </a:endParaRPr>
          </a:p>
        </p:txBody>
      </p:sp>
      <p:pic>
        <p:nvPicPr>
          <p:cNvPr id="4" name="Obraz 3" descr="kf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6047" y="1772816"/>
            <a:ext cx="2784685" cy="39604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005064"/>
            <a:ext cx="4787900" cy="8001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483768" y="220486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Dziękuję za uwagę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Dobry człowiek nie umiera do końca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3648" y="620688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 smtClean="0">
                <a:solidFill>
                  <a:srgbClr val="00B050"/>
                </a:solidFill>
              </a:rPr>
              <a:t>Lekarz</a:t>
            </a:r>
            <a:endParaRPr lang="pl-PL" sz="3600" dirty="0"/>
          </a:p>
        </p:txBody>
      </p:sp>
      <p:pic>
        <p:nvPicPr>
          <p:cNvPr id="3" name="Obraz 2" descr="kf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2768526" cy="400268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211960" y="25649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 smtClean="0">
                <a:solidFill>
                  <a:srgbClr val="00B050"/>
                </a:solidFill>
              </a:rPr>
              <a:t>pracował w szpitalu dziecięcym w Warszawie, ale zrezygnował z praktyki i został </a:t>
            </a:r>
            <a:r>
              <a:rPr lang="pl-PL" sz="2800" b="1" dirty="0" smtClean="0">
                <a:solidFill>
                  <a:srgbClr val="00B050"/>
                </a:solidFill>
              </a:rPr>
              <a:t>wychowawcą</a:t>
            </a:r>
            <a:endParaRPr lang="pl-PL" sz="2800" dirty="0">
              <a:solidFill>
                <a:srgbClr val="00B050"/>
              </a:solidFill>
            </a:endParaRPr>
          </a:p>
        </p:txBody>
      </p:sp>
      <p:pic>
        <p:nvPicPr>
          <p:cNvPr id="5" name="Obraz 4" descr="logo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98072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 smtClean="0">
                <a:solidFill>
                  <a:srgbClr val="00B050"/>
                </a:solidFill>
              </a:rPr>
              <a:t>Był współtwórcą i kierownikiem żydowskiego "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Domu Sierot</a:t>
            </a:r>
            <a:r>
              <a:rPr lang="pl-PL" sz="2800" dirty="0" smtClean="0">
                <a:solidFill>
                  <a:srgbClr val="00B050"/>
                </a:solidFill>
              </a:rPr>
              <a:t>”</a:t>
            </a:r>
            <a:endParaRPr lang="pl-PL" sz="2800" dirty="0">
              <a:solidFill>
                <a:srgbClr val="00B050"/>
              </a:solidFill>
            </a:endParaRPr>
          </a:p>
        </p:txBody>
      </p:sp>
      <p:pic>
        <p:nvPicPr>
          <p:cNvPr id="5" name="Obraz 4" descr="krochfr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4664"/>
            <a:ext cx="3382415" cy="2456933"/>
          </a:xfrm>
          <a:prstGeom prst="rect">
            <a:avLst/>
          </a:prstGeom>
        </p:spPr>
      </p:pic>
      <p:pic>
        <p:nvPicPr>
          <p:cNvPr id="6" name="Obraz 5" descr="254093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068960"/>
            <a:ext cx="3721596" cy="2791197"/>
          </a:xfrm>
          <a:prstGeom prst="rect">
            <a:avLst/>
          </a:prstGeom>
        </p:spPr>
      </p:pic>
      <p:pic>
        <p:nvPicPr>
          <p:cNvPr id="8" name="Obraz 7" descr="logo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39552" y="3645024"/>
            <a:ext cx="3888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800" dirty="0" smtClean="0">
                <a:solidFill>
                  <a:srgbClr val="00B050"/>
                </a:solidFill>
              </a:rPr>
              <a:t>oraz sierocińca</a:t>
            </a:r>
            <a:br>
              <a:rPr lang="pl-PL" sz="2800" dirty="0" smtClean="0">
                <a:solidFill>
                  <a:srgbClr val="00B050"/>
                </a:solidFill>
              </a:rPr>
            </a:br>
            <a:r>
              <a:rPr lang="pl-PL" sz="2800" dirty="0" smtClean="0">
                <a:solidFill>
                  <a:srgbClr val="00B050"/>
                </a:solidFill>
              </a:rPr>
              <a:t> "</a:t>
            </a:r>
            <a:r>
              <a:rPr lang="pl-PL" sz="2800" dirty="0" smtClean="0">
                <a:solidFill>
                  <a:srgbClr val="7FD13B">
                    <a:lumMod val="50000"/>
                  </a:srgbClr>
                </a:solidFill>
              </a:rPr>
              <a:t>Nasz Dom</a:t>
            </a:r>
            <a:r>
              <a:rPr lang="pl-PL" sz="2800" dirty="0" smtClean="0">
                <a:solidFill>
                  <a:srgbClr val="00B050"/>
                </a:solidFill>
              </a:rPr>
              <a:t>" dla polskich dzieci.</a:t>
            </a:r>
            <a:endParaRPr lang="pl-PL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1340768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Janusz Korczak nowatorski system wychowawczy zastosował we własnej praktyce wychowawczej w Domu Sierot, w Naszym Domu i na koloniach letnich. </a:t>
            </a:r>
            <a:br>
              <a:rPr lang="pl-PL" sz="3200" dirty="0" smtClean="0">
                <a:solidFill>
                  <a:srgbClr val="00B050"/>
                </a:solidFill>
              </a:rPr>
            </a:br>
            <a:r>
              <a:rPr lang="pl-PL" sz="3200" dirty="0" smtClean="0">
                <a:solidFill>
                  <a:srgbClr val="00B050"/>
                </a:solidFill>
              </a:rPr>
              <a:t>Jego techniki wychowawcze to, m.in.: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samokontrola</a:t>
            </a:r>
            <a:r>
              <a:rPr lang="pl-PL" sz="3200" dirty="0" smtClean="0">
                <a:solidFill>
                  <a:srgbClr val="00B050"/>
                </a:solidFill>
              </a:rPr>
              <a:t>,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samoocena</a:t>
            </a:r>
            <a:r>
              <a:rPr lang="pl-PL" sz="3200" dirty="0" smtClean="0">
                <a:solidFill>
                  <a:srgbClr val="00B050"/>
                </a:solidFill>
              </a:rPr>
              <a:t>.</a:t>
            </a:r>
            <a:endParaRPr lang="pl-PL" sz="3200" dirty="0">
              <a:solidFill>
                <a:srgbClr val="00B050"/>
              </a:solidFill>
            </a:endParaRPr>
          </a:p>
        </p:txBody>
      </p:sp>
      <p:pic>
        <p:nvPicPr>
          <p:cNvPr id="4" name="Obraz 3" descr="log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476672"/>
            <a:ext cx="776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Korczakowskie metody wychowawcze: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71600" y="1844824"/>
            <a:ext cx="6480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sąd koleżeński </a:t>
            </a:r>
            <a:r>
              <a:rPr lang="pl-PL" sz="3200" dirty="0" smtClean="0">
                <a:solidFill>
                  <a:srgbClr val="00B050"/>
                </a:solidFill>
              </a:rPr>
              <a:t>z kodeksem przebaczenia. Kodeks stanowił „kamień węgielny” wychowania Korczaka. Sąd miał przezwyciężać negatywne sposoby zachowania dzieci oraz dążyć do ich korekty, a także inspirować dzieci, </a:t>
            </a:r>
            <a:endParaRPr lang="pl-PL" sz="3200" dirty="0">
              <a:solidFill>
                <a:srgbClr val="00B050"/>
              </a:solidFill>
            </a:endParaRPr>
          </a:p>
        </p:txBody>
      </p:sp>
      <p:pic>
        <p:nvPicPr>
          <p:cNvPr id="4" name="Obraz 3" descr="log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476672"/>
            <a:ext cx="776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Korczakowskie metody wychowawcze: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43608" y="1124744"/>
            <a:ext cx="64807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rgbClr val="00B050"/>
                </a:solidFill>
              </a:rPr>
              <a:t>"Jeżeli ktoś zrobił coś złego, najlepiej mu przebaczyć. Jeżeli zrobił coś złego, bo nie wiedział, to już wie teraz. Jeżeli zrobił coś złego nieumyślnie, będzie w przyszłości ostrożniejszy. Jeśli robi coś złego, bo mu się trudno przyzwyczaić, będzie się starał. Jeżeli zrobił coś złego, bo go namówili, już się nie będzie słuchał."</a:t>
            </a:r>
            <a:br>
              <a:rPr lang="pl-PL" sz="2800" dirty="0" smtClean="0">
                <a:solidFill>
                  <a:srgbClr val="00B050"/>
                </a:solidFill>
              </a:rPr>
            </a:br>
            <a:r>
              <a:rPr lang="pl-PL" sz="2000" dirty="0" smtClean="0">
                <a:solidFill>
                  <a:srgbClr val="00B050"/>
                </a:solidFill>
              </a:rPr>
              <a:t>Janusz Korczak - fragm. kodeksu koleżeńskiego obowiązującego w Naszym Domu, Wybór pism, t. II s.343 Warszawa 1957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>
              <a:solidFill>
                <a:srgbClr val="00B050"/>
              </a:solidFill>
            </a:endParaRPr>
          </a:p>
        </p:txBody>
      </p:sp>
      <p:pic>
        <p:nvPicPr>
          <p:cNvPr id="4" name="Obraz 3" descr="log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476672"/>
            <a:ext cx="776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Korczakowskie metody wychowawcze: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83568" y="2132856"/>
            <a:ext cx="6174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sejm dziecięcy </a:t>
            </a:r>
            <a:r>
              <a:rPr lang="pl-PL" sz="2800" dirty="0" smtClean="0">
                <a:solidFill>
                  <a:srgbClr val="00B050"/>
                </a:solidFill>
              </a:rPr>
              <a:t>- najważniejsza instytucja samorządu dziecięcego, jego zadaniem było: potwierdzanie lub odrzucanie praw ustanowionych przez radę samorządową, podejmowanie decyzji w sprawie świąt i ważnych wydarzeń w domu,</a:t>
            </a:r>
            <a:endParaRPr lang="pl-PL" sz="2800" dirty="0">
              <a:solidFill>
                <a:srgbClr val="00B050"/>
              </a:solidFill>
            </a:endParaRPr>
          </a:p>
        </p:txBody>
      </p:sp>
      <p:pic>
        <p:nvPicPr>
          <p:cNvPr id="4" name="Obraz 3" descr="log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476672"/>
            <a:ext cx="776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Korczakowskie metody wychowawcze: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15616" y="1628800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plebiscyt życzliwości i niechęci</a:t>
            </a:r>
            <a:r>
              <a:rPr lang="pl-PL" sz="2800" dirty="0" smtClean="0">
                <a:solidFill>
                  <a:srgbClr val="00B050"/>
                </a:solidFill>
              </a:rPr>
              <a:t/>
            </a:r>
            <a:br>
              <a:rPr lang="pl-PL" sz="2800" dirty="0" smtClean="0">
                <a:solidFill>
                  <a:srgbClr val="00B050"/>
                </a:solidFill>
              </a:rPr>
            </a:br>
            <a:r>
              <a:rPr lang="pl-PL" sz="2800" dirty="0" smtClean="0">
                <a:solidFill>
                  <a:srgbClr val="00B050"/>
                </a:solidFill>
              </a:rPr>
              <a:t> (+ oznaczał „lubię”, - oznaczał „nie lubię”, 0 – „jest mi obojętny”) stosowany wśród wychowanków</a:t>
            </a:r>
            <a:endParaRPr lang="pl-PL" sz="2800" dirty="0">
              <a:solidFill>
                <a:srgbClr val="00B050"/>
              </a:solidFill>
            </a:endParaRPr>
          </a:p>
        </p:txBody>
      </p:sp>
      <p:pic>
        <p:nvPicPr>
          <p:cNvPr id="4" name="Obraz 3" descr="log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877272"/>
            <a:ext cx="864096" cy="71629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71600" y="414908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B050"/>
                </a:solidFill>
              </a:rPr>
              <a:t>Księga:  dziękuję, proszę, przepraszam</a:t>
            </a:r>
            <a:endParaRPr lang="pl-PL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773</TotalTime>
  <Words>785</Words>
  <Application>Microsoft Office PowerPoint</Application>
  <PresentationFormat>Pokaz na ekranie (4:3)</PresentationFormat>
  <Paragraphs>74</Paragraphs>
  <Slides>27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Wierzchołek</vt:lpstr>
      <vt:lpstr>Janusz Korczak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Janusz Korczak</dc:title>
  <dc:creator>Jacek</dc:creator>
  <cp:lastModifiedBy>Jacek</cp:lastModifiedBy>
  <cp:revision>74</cp:revision>
  <dcterms:created xsi:type="dcterms:W3CDTF">2012-03-19T18:08:40Z</dcterms:created>
  <dcterms:modified xsi:type="dcterms:W3CDTF">2012-03-22T18:15:12Z</dcterms:modified>
</cp:coreProperties>
</file>